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Source Code Pro"/>
      <p:regular r:id="rId47"/>
      <p:bold r:id="rId48"/>
      <p:italic r:id="rId49"/>
      <p:boldItalic r:id="rId50"/>
    </p:embeddedFont>
    <p:embeddedFont>
      <p:font typeface="Oswald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7C1E2E-0CEB-4ED2-9D80-B347E7975714}">
  <a:tblStyle styleId="{257C1E2E-0CEB-4ED2-9D80-B347E79757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SourceCodePro-bold.fntdata"/><Relationship Id="rId47" Type="http://schemas.openxmlformats.org/officeDocument/2006/relationships/font" Target="fonts/SourceCodePro-regular.fntdata"/><Relationship Id="rId49" Type="http://schemas.openxmlformats.org/officeDocument/2006/relationships/font" Target="fonts/SourceCodePr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swald-regular.fntdata"/><Relationship Id="rId50" Type="http://schemas.openxmlformats.org/officeDocument/2006/relationships/font" Target="fonts/SourceCodePro-boldItalic.fntdata"/><Relationship Id="rId52" Type="http://schemas.openxmlformats.org/officeDocument/2006/relationships/font" Target="fonts/Oswa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c70742b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c70742b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c471bfc59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c471bfc5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235c4e5a6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235c4e5a6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235c4e5a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235c4e5a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235c4e5a6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a235c4e5a6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c471bfc59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c471bfc59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5c4e5a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235c4e5a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c867ccd8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ac867ccd8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235c4e5a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235c4e5a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235c4e5a6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235c4e5a6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c471bfc59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c471bfc5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235c4e5a6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235c4e5a6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c471bfc59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c471bfc5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a235c4e5a6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a235c4e5a6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235c4e5a6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a235c4e5a6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235c4e5a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235c4e5a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a235c4e5a6_6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a235c4e5a6_6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235c4e5a6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235c4e5a6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235c4e5a6_6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a235c4e5a6_6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a2b621762c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a2b621762c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c867ccd8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ac867ccd8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c471bfc5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c471bfc5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c867ccd81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c867ccd81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ac867ccd81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ac867ccd81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a235c4e5a6_8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a235c4e5a6_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235c4e5a6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235c4e5a6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c7710e6ec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c7710e6ec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ac7710e6ec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ac7710e6ec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ac7710e6ec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ac7710e6ec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235c4e5a6_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235c4e5a6_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a235c4e5a6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a235c4e5a6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c7710e6ec_4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ac7710e6ec_4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c471bfc59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c471bfc59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c471bfc59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ac471bfc59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c471bfc59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c471bfc59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c471bfc59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c471bfc59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c471bfc5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c471bfc5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c471bfc5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c471bfc5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c7710e6ec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c7710e6ec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EA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" name="Google Shape;63;p14"/>
          <p:cNvCxnSpPr/>
          <p:nvPr/>
        </p:nvCxnSpPr>
        <p:spPr>
          <a:xfrm rot="10800000">
            <a:off x="398200" y="977175"/>
            <a:ext cx="505800" cy="0"/>
          </a:xfrm>
          <a:prstGeom prst="straightConnector1">
            <a:avLst/>
          </a:prstGeom>
          <a:noFill/>
          <a:ln cap="flat" cmpd="sng" w="19050">
            <a:solidFill>
              <a:srgbClr val="FF58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1153900"/>
            <a:ext cx="2655000" cy="85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2022050"/>
            <a:ext cx="2655000" cy="2928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  <a:defRPr sz="1000">
                <a:solidFill>
                  <a:srgbClr val="434343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○"/>
              <a:defRPr sz="1000">
                <a:solidFill>
                  <a:srgbClr val="434343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  <a:defRPr sz="1000">
                <a:solidFill>
                  <a:srgbClr val="434343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  <a:defRPr sz="1000">
                <a:solidFill>
                  <a:srgbClr val="434343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○"/>
              <a:defRPr sz="1000">
                <a:solidFill>
                  <a:srgbClr val="434343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  <a:defRPr sz="1000">
                <a:solidFill>
                  <a:srgbClr val="434343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  <a:defRPr sz="1000">
                <a:solidFill>
                  <a:srgbClr val="434343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○"/>
              <a:defRPr sz="1000">
                <a:solidFill>
                  <a:srgbClr val="434343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Char char="■"/>
              <a:defRPr sz="1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3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 amt="64000"/>
          </a:blip>
          <a:srcRect b="7820" l="0" r="0" t="7820"/>
          <a:stretch/>
        </p:blipFill>
        <p:spPr>
          <a:xfrm>
            <a:off x="-1" y="-3"/>
            <a:ext cx="91440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821835" y="2765450"/>
            <a:ext cx="6381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type="ctrTitle"/>
          </p:nvPr>
        </p:nvSpPr>
        <p:spPr>
          <a:xfrm>
            <a:off x="714825" y="2998550"/>
            <a:ext cx="4868400" cy="144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4"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16"/>
          <p:cNvGrpSpPr/>
          <p:nvPr/>
        </p:nvGrpSpPr>
        <p:grpSpPr>
          <a:xfrm>
            <a:off x="2105247" y="1"/>
            <a:ext cx="7038765" cy="5138761"/>
            <a:chOff x="3388636" y="43347"/>
            <a:chExt cx="5755327" cy="4201767"/>
          </a:xfrm>
        </p:grpSpPr>
        <p:sp>
          <p:nvSpPr>
            <p:cNvPr id="76" name="Google Shape;76;p16"/>
            <p:cNvSpPr/>
            <p:nvPr/>
          </p:nvSpPr>
          <p:spPr>
            <a:xfrm>
              <a:off x="3837147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4285658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4734169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5182681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5631192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6079703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6528215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6976726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7425229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7873740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8322251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8770763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3837147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4285658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4734169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5182681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5631192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6079703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6528215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6976726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7425229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7873740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8322251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8770763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3837147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4285658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4734169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5182681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5631192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6079703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6528215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6976726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7425229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7873740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8322251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8770763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3388636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3837147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4285658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4734169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5182681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5631192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6079703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6528215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6976726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7425229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7873740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8322251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8770763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3388636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3837147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4285658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4734169" y="4336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5182681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5631192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6079703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6528215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6976726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7425229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7873740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8322251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8770763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3837147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4285658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4734169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5182681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5631192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6079703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6528215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6976726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7425229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7873740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322251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8770763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3837147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4285658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4734169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5182681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5631192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6079703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6528215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6976726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7425229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7873740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8322251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8770763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3837147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4285658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4734169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5182681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5631192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6079703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6528215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6976726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7425229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7873740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8322251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8770763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3837147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285658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4734169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5182681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5631192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6079703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6528215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6976726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7425229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7873740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8322251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8770763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3837147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4285658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4734169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5182681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5631192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6079703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6528215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6976726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7425229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7873740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8322251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8770763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16"/>
          <p:cNvSpPr/>
          <p:nvPr/>
        </p:nvSpPr>
        <p:spPr>
          <a:xfrm>
            <a:off x="3396590" y="0"/>
            <a:ext cx="3250800" cy="5143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6"/>
          <p:cNvSpPr/>
          <p:nvPr/>
        </p:nvSpPr>
        <p:spPr>
          <a:xfrm>
            <a:off x="0" y="0"/>
            <a:ext cx="341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6"/>
          <p:cNvSpPr/>
          <p:nvPr/>
        </p:nvSpPr>
        <p:spPr>
          <a:xfrm>
            <a:off x="685175" y="2731725"/>
            <a:ext cx="61200" cy="14553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6"/>
          <p:cNvSpPr txBox="1"/>
          <p:nvPr>
            <p:ph type="ctrTitle"/>
          </p:nvPr>
        </p:nvSpPr>
        <p:spPr>
          <a:xfrm>
            <a:off x="992425" y="2536400"/>
            <a:ext cx="3136800" cy="188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16"/>
          <p:cNvSpPr txBox="1"/>
          <p:nvPr>
            <p:ph idx="12" type="sldNum"/>
          </p:nvPr>
        </p:nvSpPr>
        <p:spPr>
          <a:xfrm>
            <a:off x="8472458" y="4706554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0B5394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Digital-Image-Processing-IIITH/project-made-onlin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5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Relationship Id="rId4" Type="http://schemas.openxmlformats.org/officeDocument/2006/relationships/image" Target="../media/image4.jpg"/><Relationship Id="rId5" Type="http://schemas.openxmlformats.org/officeDocument/2006/relationships/image" Target="../media/image7.jpg"/><Relationship Id="rId6" Type="http://schemas.openxmlformats.org/officeDocument/2006/relationships/image" Target="../media/image5.jpg"/><Relationship Id="rId7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37.png"/><Relationship Id="rId7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4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Relationship Id="rId7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3.png"/><Relationship Id="rId6" Type="http://schemas.openxmlformats.org/officeDocument/2006/relationships/image" Target="../media/image38.png"/><Relationship Id="rId7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3.png"/><Relationship Id="rId6" Type="http://schemas.openxmlformats.org/officeDocument/2006/relationships/image" Target="../media/image45.png"/><Relationship Id="rId7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14.png"/><Relationship Id="rId6" Type="http://schemas.openxmlformats.org/officeDocument/2006/relationships/image" Target="../media/image42.png"/><Relationship Id="rId7" Type="http://schemas.openxmlformats.org/officeDocument/2006/relationships/image" Target="../media/image6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png"/><Relationship Id="rId4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2.png"/><Relationship Id="rId4" Type="http://schemas.openxmlformats.org/officeDocument/2006/relationships/image" Target="../media/image52.png"/><Relationship Id="rId5" Type="http://schemas.openxmlformats.org/officeDocument/2006/relationships/image" Target="../media/image57.png"/><Relationship Id="rId6" Type="http://schemas.openxmlformats.org/officeDocument/2006/relationships/image" Target="../media/image6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Poisson Matting (ID:25)</a:t>
            </a:r>
            <a:endParaRPr/>
          </a:p>
        </p:txBody>
      </p:sp>
      <p:sp>
        <p:nvSpPr>
          <p:cNvPr id="208" name="Google Shape;208;p17"/>
          <p:cNvSpPr txBox="1"/>
          <p:nvPr>
            <p:ph idx="1" type="subTitle"/>
          </p:nvPr>
        </p:nvSpPr>
        <p:spPr>
          <a:xfrm>
            <a:off x="411175" y="3398250"/>
            <a:ext cx="35397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Team: MADE ONLINE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Mentor : Prajwal Krishna Maitin</a:t>
            </a:r>
            <a:endParaRPr sz="2300"/>
          </a:p>
        </p:txBody>
      </p:sp>
      <p:sp>
        <p:nvSpPr>
          <p:cNvPr id="209" name="Google Shape;209;p17"/>
          <p:cNvSpPr txBox="1"/>
          <p:nvPr>
            <p:ph idx="1" type="subTitle"/>
          </p:nvPr>
        </p:nvSpPr>
        <p:spPr>
          <a:xfrm>
            <a:off x="4572000" y="3428675"/>
            <a:ext cx="42072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Avani Gupta (CSD)	(2019121004)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1800"/>
              <a:t>Jayati Narang (CSE)	(2018101066)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1800"/>
              <a:t>Kajal Sanklecha (CSE)	(2019801006)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GB" sz="1800"/>
              <a:t>Ansh Puvvada (ECE)	(2018102035)</a:t>
            </a:r>
            <a:endParaRPr/>
          </a:p>
        </p:txBody>
      </p:sp>
      <p:sp>
        <p:nvSpPr>
          <p:cNvPr id="210" name="Google Shape;210;p17"/>
          <p:cNvSpPr txBox="1"/>
          <p:nvPr/>
        </p:nvSpPr>
        <p:spPr>
          <a:xfrm>
            <a:off x="738650" y="4797875"/>
            <a:ext cx="82404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https://github.com/Digital-Image-Processing-IIITH/project-made-online</a:t>
            </a:r>
            <a:r>
              <a:rPr lang="en-GB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6"/>
          <p:cNvSpPr txBox="1"/>
          <p:nvPr>
            <p:ph idx="1" type="body"/>
          </p:nvPr>
        </p:nvSpPr>
        <p:spPr>
          <a:xfrm>
            <a:off x="4821150" y="4078425"/>
            <a:ext cx="40110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working of Global matting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(Outputs)</a:t>
            </a:r>
            <a:endParaRPr/>
          </a:p>
        </p:txBody>
      </p:sp>
      <p:pic>
        <p:nvPicPr>
          <p:cNvPr id="274" name="Google Shape;2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76" y="216038"/>
            <a:ext cx="4416150" cy="4711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72500"/>
            <a:ext cx="4295249" cy="35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6"/>
          <p:cNvPicPr preferRelativeResize="0"/>
          <p:nvPr/>
        </p:nvPicPr>
        <p:blipFill rotWithShape="1">
          <a:blip r:embed="rId5">
            <a:alphaModFix/>
          </a:blip>
          <a:srcRect b="51376" l="0" r="50806" t="0"/>
          <a:stretch/>
        </p:blipFill>
        <p:spPr>
          <a:xfrm>
            <a:off x="6859200" y="2239550"/>
            <a:ext cx="2174123" cy="18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75" y="563500"/>
            <a:ext cx="1265225" cy="126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275" y="1535788"/>
            <a:ext cx="1540575" cy="15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1500" y="1535800"/>
            <a:ext cx="1540575" cy="1517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5863" y="1560693"/>
            <a:ext cx="1499775" cy="1482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475" y="2728350"/>
            <a:ext cx="1354865" cy="139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7"/>
          <p:cNvSpPr txBox="1"/>
          <p:nvPr/>
        </p:nvSpPr>
        <p:spPr>
          <a:xfrm>
            <a:off x="432438" y="2012700"/>
            <a:ext cx="1179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Image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389463" y="4218425"/>
            <a:ext cx="1179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Trimap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2305875" y="3218775"/>
            <a:ext cx="1179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Estimate Matte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4633278" y="3309475"/>
            <a:ext cx="14274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New Background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7001500" y="3340625"/>
            <a:ext cx="16185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Image with new bg​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113" y="1551100"/>
            <a:ext cx="1540575" cy="15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439275" y="2028013"/>
            <a:ext cx="1179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Image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396300" y="4233738"/>
            <a:ext cx="1179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Trimap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2312713" y="3234088"/>
            <a:ext cx="1179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Estimate Matte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4640115" y="3324788"/>
            <a:ext cx="14274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New Background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7008338" y="3355938"/>
            <a:ext cx="16185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Image with new bg​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01" name="Google Shape;3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5526" y="1551113"/>
            <a:ext cx="1974312" cy="14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462" y="679369"/>
            <a:ext cx="1540575" cy="115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663" y="2899437"/>
            <a:ext cx="1618500" cy="1201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7487" y="1691863"/>
            <a:ext cx="1865750" cy="1397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/>
        </p:nvSpPr>
        <p:spPr>
          <a:xfrm>
            <a:off x="432438" y="2028013"/>
            <a:ext cx="1179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Image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0" name="Google Shape;310;p29"/>
          <p:cNvSpPr txBox="1"/>
          <p:nvPr/>
        </p:nvSpPr>
        <p:spPr>
          <a:xfrm>
            <a:off x="389463" y="4233738"/>
            <a:ext cx="1179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Trimap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1" name="Google Shape;311;p29"/>
          <p:cNvSpPr txBox="1"/>
          <p:nvPr/>
        </p:nvSpPr>
        <p:spPr>
          <a:xfrm>
            <a:off x="2305875" y="3234088"/>
            <a:ext cx="1179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Estimate Matte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4633278" y="3324788"/>
            <a:ext cx="14274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New Background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3" name="Google Shape;313;p29"/>
          <p:cNvSpPr txBox="1"/>
          <p:nvPr/>
        </p:nvSpPr>
        <p:spPr>
          <a:xfrm>
            <a:off x="7001500" y="3355938"/>
            <a:ext cx="16185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Image with new bg​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14" name="Google Shape;3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" y="679369"/>
            <a:ext cx="1540575" cy="115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826" y="2899437"/>
            <a:ext cx="1618500" cy="1201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5875" y="1610563"/>
            <a:ext cx="1880525" cy="14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0488" y="1642841"/>
            <a:ext cx="1880525" cy="141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2600" y="1746138"/>
            <a:ext cx="1973033" cy="12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/>
          <p:nvPr/>
        </p:nvSpPr>
        <p:spPr>
          <a:xfrm>
            <a:off x="485138" y="2005988"/>
            <a:ext cx="1179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Image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442163" y="4211713"/>
            <a:ext cx="1179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Trimap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5" name="Google Shape;325;p30"/>
          <p:cNvSpPr txBox="1"/>
          <p:nvPr/>
        </p:nvSpPr>
        <p:spPr>
          <a:xfrm>
            <a:off x="2358575" y="3212063"/>
            <a:ext cx="1179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Estimate Matte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4685978" y="3302763"/>
            <a:ext cx="14274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New Background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7" name="Google Shape;327;p30"/>
          <p:cNvSpPr txBox="1"/>
          <p:nvPr/>
        </p:nvSpPr>
        <p:spPr>
          <a:xfrm>
            <a:off x="7054200" y="3333913"/>
            <a:ext cx="16185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Image with new bg​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887" y="1808210"/>
            <a:ext cx="1880525" cy="124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825" y="701388"/>
            <a:ext cx="1757900" cy="11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0125" y="1808214"/>
            <a:ext cx="1955757" cy="12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125" y="2648425"/>
            <a:ext cx="1713338" cy="11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9425" y="1818013"/>
            <a:ext cx="1880550" cy="122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LOCAL MATTING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Poisson Matting in Local Region</a:t>
            </a:r>
            <a:endParaRPr/>
          </a:p>
        </p:txBody>
      </p:sp>
      <p:sp>
        <p:nvSpPr>
          <p:cNvPr id="343" name="Google Shape;343;p3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 refine the result of poisson matting, the user can select regions to improve the matte.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is needed when the background/foreground is complex and the assumption                fails.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Hence now we have to solve this new poisson equation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Where F and B are initial foreground and background image and ɑ is alpha estimated from global matting.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188" y="3196100"/>
            <a:ext cx="4695626" cy="6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2"/>
          <p:cNvPicPr preferRelativeResize="0"/>
          <p:nvPr/>
        </p:nvPicPr>
        <p:blipFill rotWithShape="1">
          <a:blip r:embed="rId4">
            <a:alphaModFix/>
          </a:blip>
          <a:srcRect b="0" l="4174" r="5081" t="0"/>
          <a:stretch/>
        </p:blipFill>
        <p:spPr>
          <a:xfrm>
            <a:off x="3478050" y="2480500"/>
            <a:ext cx="1917875" cy="3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Local Matting by solving Poisson equation </a:t>
            </a:r>
            <a:endParaRPr/>
          </a:p>
        </p:txBody>
      </p:sp>
      <p:sp>
        <p:nvSpPr>
          <p:cNvPr id="351" name="Google Shape;351;p3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Above equation can be written as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solves to the following.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can be solved using similar to that of global matting. </a:t>
            </a:r>
            <a:endParaRPr/>
          </a:p>
        </p:txBody>
      </p:sp>
      <p:pic>
        <p:nvPicPr>
          <p:cNvPr id="352" name="Google Shape;352;p33"/>
          <p:cNvPicPr preferRelativeResize="0"/>
          <p:nvPr/>
        </p:nvPicPr>
        <p:blipFill rotWithShape="1">
          <a:blip r:embed="rId3">
            <a:alphaModFix/>
          </a:blip>
          <a:srcRect b="13636" l="0" r="0" t="0"/>
          <a:stretch/>
        </p:blipFill>
        <p:spPr>
          <a:xfrm>
            <a:off x="817700" y="2235200"/>
            <a:ext cx="7112176" cy="14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3"/>
          <p:cNvPicPr preferRelativeResize="0"/>
          <p:nvPr/>
        </p:nvPicPr>
        <p:blipFill rotWithShape="1">
          <a:blip r:embed="rId4">
            <a:alphaModFix/>
          </a:blip>
          <a:srcRect b="44139" l="2438" r="54556" t="26447"/>
          <a:stretch/>
        </p:blipFill>
        <p:spPr>
          <a:xfrm>
            <a:off x="1176575" y="5283950"/>
            <a:ext cx="2972525" cy="4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3"/>
          <p:cNvSpPr/>
          <p:nvPr/>
        </p:nvSpPr>
        <p:spPr>
          <a:xfrm>
            <a:off x="2093875" y="2183850"/>
            <a:ext cx="918300" cy="55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8075" y="1574225"/>
            <a:ext cx="1398085" cy="2699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125" y="-12"/>
            <a:ext cx="242887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531068" cy="16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816150"/>
            <a:ext cx="4311475" cy="33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2511" y="1837400"/>
            <a:ext cx="4311489" cy="3327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34"/>
          <p:cNvGrpSpPr/>
          <p:nvPr/>
        </p:nvGrpSpPr>
        <p:grpSpPr>
          <a:xfrm>
            <a:off x="2636125" y="284625"/>
            <a:ext cx="1812300" cy="942000"/>
            <a:chOff x="2636125" y="284625"/>
            <a:chExt cx="1812300" cy="942000"/>
          </a:xfrm>
        </p:grpSpPr>
        <p:sp>
          <p:nvSpPr>
            <p:cNvPr id="365" name="Google Shape;365;p34"/>
            <p:cNvSpPr txBox="1"/>
            <p:nvPr/>
          </p:nvSpPr>
          <p:spPr>
            <a:xfrm>
              <a:off x="2636125" y="284625"/>
              <a:ext cx="1812300" cy="94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Source Code Pro"/>
                  <a:ea typeface="Source Code Pro"/>
                  <a:cs typeface="Source Code Pro"/>
                  <a:sym typeface="Source Code Pro"/>
                </a:rPr>
                <a:t>Global Matting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2731000" y="664125"/>
              <a:ext cx="542100" cy="2100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34"/>
          <p:cNvGrpSpPr/>
          <p:nvPr/>
        </p:nvGrpSpPr>
        <p:grpSpPr>
          <a:xfrm>
            <a:off x="4801175" y="284613"/>
            <a:ext cx="1812300" cy="942000"/>
            <a:chOff x="4801175" y="284613"/>
            <a:chExt cx="1812300" cy="942000"/>
          </a:xfrm>
        </p:grpSpPr>
        <p:sp>
          <p:nvSpPr>
            <p:cNvPr id="368" name="Google Shape;368;p34"/>
            <p:cNvSpPr txBox="1"/>
            <p:nvPr/>
          </p:nvSpPr>
          <p:spPr>
            <a:xfrm>
              <a:off x="4801175" y="284613"/>
              <a:ext cx="1812300" cy="94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Source Code Pro"/>
                  <a:ea typeface="Source Code Pro"/>
                  <a:cs typeface="Source Code Pro"/>
                  <a:sym typeface="Source Code Pro"/>
                </a:rPr>
                <a:t>Local </a:t>
              </a:r>
              <a:r>
                <a:rPr lang="en-GB">
                  <a:latin typeface="Source Code Pro"/>
                  <a:ea typeface="Source Code Pro"/>
                  <a:cs typeface="Source Code Pro"/>
                  <a:sym typeface="Source Code Pro"/>
                </a:rPr>
                <a:t>Matting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69" name="Google Shape;369;p34"/>
            <p:cNvSpPr/>
            <p:nvPr/>
          </p:nvSpPr>
          <p:spPr>
            <a:xfrm flipH="1">
              <a:off x="5709275" y="650625"/>
              <a:ext cx="542100" cy="2100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0" name="Google Shape;37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9162" y="692047"/>
            <a:ext cx="1296725" cy="8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35"/>
          <p:cNvGrpSpPr/>
          <p:nvPr/>
        </p:nvGrpSpPr>
        <p:grpSpPr>
          <a:xfrm>
            <a:off x="2636125" y="284625"/>
            <a:ext cx="1812300" cy="942000"/>
            <a:chOff x="2636125" y="284625"/>
            <a:chExt cx="1812300" cy="942000"/>
          </a:xfrm>
        </p:grpSpPr>
        <p:sp>
          <p:nvSpPr>
            <p:cNvPr id="376" name="Google Shape;376;p35"/>
            <p:cNvSpPr txBox="1"/>
            <p:nvPr/>
          </p:nvSpPr>
          <p:spPr>
            <a:xfrm>
              <a:off x="2636125" y="284625"/>
              <a:ext cx="1812300" cy="94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Source Code Pro"/>
                  <a:ea typeface="Source Code Pro"/>
                  <a:cs typeface="Source Code Pro"/>
                  <a:sym typeface="Source Code Pro"/>
                </a:rPr>
                <a:t>Global Matting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2731000" y="664125"/>
              <a:ext cx="542100" cy="2100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35"/>
          <p:cNvGrpSpPr/>
          <p:nvPr/>
        </p:nvGrpSpPr>
        <p:grpSpPr>
          <a:xfrm>
            <a:off x="4801175" y="284613"/>
            <a:ext cx="1812300" cy="942000"/>
            <a:chOff x="4801175" y="284613"/>
            <a:chExt cx="1812300" cy="942000"/>
          </a:xfrm>
        </p:grpSpPr>
        <p:sp>
          <p:nvSpPr>
            <p:cNvPr id="379" name="Google Shape;379;p35"/>
            <p:cNvSpPr txBox="1"/>
            <p:nvPr/>
          </p:nvSpPr>
          <p:spPr>
            <a:xfrm>
              <a:off x="4801175" y="284613"/>
              <a:ext cx="1812300" cy="94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Source Code Pro"/>
                  <a:ea typeface="Source Code Pro"/>
                  <a:cs typeface="Source Code Pro"/>
                  <a:sym typeface="Source Code Pro"/>
                </a:rPr>
                <a:t>Local Matting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 flipH="1">
              <a:off x="5709275" y="650625"/>
              <a:ext cx="542100" cy="2100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1" name="Google Shape;3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625" y="0"/>
            <a:ext cx="2001375" cy="13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8512" y="637024"/>
            <a:ext cx="1306971" cy="8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-2"/>
            <a:ext cx="2057636" cy="13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886954"/>
            <a:ext cx="3797200" cy="325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6800" y="1886950"/>
            <a:ext cx="3797200" cy="325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216" name="Google Shape;216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Global Matting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Local Matting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-GB"/>
              <a:t>Boosting Brush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-GB"/>
              <a:t>Clone Brush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-GB"/>
              <a:t>High Pass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-GB"/>
              <a:t>Diffusion Filtering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-GB"/>
              <a:t>Channel Selection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Applications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-GB"/>
              <a:t>Multi Background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36"/>
          <p:cNvGrpSpPr/>
          <p:nvPr/>
        </p:nvGrpSpPr>
        <p:grpSpPr>
          <a:xfrm>
            <a:off x="2636125" y="284625"/>
            <a:ext cx="1812300" cy="942000"/>
            <a:chOff x="2636125" y="284625"/>
            <a:chExt cx="1812300" cy="942000"/>
          </a:xfrm>
        </p:grpSpPr>
        <p:sp>
          <p:nvSpPr>
            <p:cNvPr id="391" name="Google Shape;391;p36"/>
            <p:cNvSpPr txBox="1"/>
            <p:nvPr/>
          </p:nvSpPr>
          <p:spPr>
            <a:xfrm>
              <a:off x="2636125" y="284625"/>
              <a:ext cx="1812300" cy="94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Source Code Pro"/>
                  <a:ea typeface="Source Code Pro"/>
                  <a:cs typeface="Source Code Pro"/>
                  <a:sym typeface="Source Code Pro"/>
                </a:rPr>
                <a:t>Global Matting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2731000" y="664125"/>
              <a:ext cx="542100" cy="2100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36"/>
          <p:cNvGrpSpPr/>
          <p:nvPr/>
        </p:nvGrpSpPr>
        <p:grpSpPr>
          <a:xfrm>
            <a:off x="4801175" y="284613"/>
            <a:ext cx="1812300" cy="942000"/>
            <a:chOff x="4801175" y="284613"/>
            <a:chExt cx="1812300" cy="942000"/>
          </a:xfrm>
        </p:grpSpPr>
        <p:sp>
          <p:nvSpPr>
            <p:cNvPr id="394" name="Google Shape;394;p36"/>
            <p:cNvSpPr txBox="1"/>
            <p:nvPr/>
          </p:nvSpPr>
          <p:spPr>
            <a:xfrm>
              <a:off x="4801175" y="284613"/>
              <a:ext cx="1812300" cy="94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Source Code Pro"/>
                  <a:ea typeface="Source Code Pro"/>
                  <a:cs typeface="Source Code Pro"/>
                  <a:sym typeface="Source Code Pro"/>
                </a:rPr>
                <a:t>Local Matting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95" name="Google Shape;395;p36"/>
            <p:cNvSpPr/>
            <p:nvPr/>
          </p:nvSpPr>
          <p:spPr>
            <a:xfrm flipH="1">
              <a:off x="5709275" y="650625"/>
              <a:ext cx="542100" cy="2100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6" name="Google Shape;3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5" y="-4213"/>
            <a:ext cx="1812300" cy="142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82500"/>
            <a:ext cx="3950801" cy="356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1312" y="670099"/>
            <a:ext cx="1221375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6150" y="1684325"/>
            <a:ext cx="3837850" cy="34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3525" y="10187"/>
            <a:ext cx="1990475" cy="14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Local Operations: Refinement</a:t>
            </a:r>
            <a:endParaRPr/>
          </a:p>
        </p:txBody>
      </p:sp>
      <p:sp>
        <p:nvSpPr>
          <p:cNvPr id="406" name="Google Shape;406;p37"/>
          <p:cNvSpPr txBox="1"/>
          <p:nvPr>
            <p:ph idx="1" type="body"/>
          </p:nvPr>
        </p:nvSpPr>
        <p:spPr>
          <a:xfrm>
            <a:off x="99175" y="1173700"/>
            <a:ext cx="3740700" cy="3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We have implemented the Local Filtering Operations to improve the matte: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Diffusion (remove noise)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Highpass (get ~D)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B</a:t>
            </a:r>
            <a:r>
              <a:rPr lang="en-GB" sz="1600"/>
              <a:t>oosting (manipulate A)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37"/>
          <p:cNvPicPr preferRelativeResize="0"/>
          <p:nvPr/>
        </p:nvPicPr>
        <p:blipFill rotWithShape="1">
          <a:blip r:embed="rId3">
            <a:alphaModFix/>
          </a:blip>
          <a:srcRect b="0" l="0" r="2940" t="4561"/>
          <a:stretch/>
        </p:blipFill>
        <p:spPr>
          <a:xfrm>
            <a:off x="4034775" y="1173700"/>
            <a:ext cx="4608574" cy="356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8"/>
          <p:cNvPicPr preferRelativeResize="0"/>
          <p:nvPr/>
        </p:nvPicPr>
        <p:blipFill rotWithShape="1">
          <a:blip r:embed="rId3">
            <a:alphaModFix/>
          </a:blip>
          <a:srcRect b="37178" l="3253" r="3253" t="0"/>
          <a:stretch/>
        </p:blipFill>
        <p:spPr>
          <a:xfrm>
            <a:off x="3278400" y="707900"/>
            <a:ext cx="5865600" cy="32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8"/>
          <p:cNvSpPr txBox="1"/>
          <p:nvPr>
            <p:ph type="title"/>
          </p:nvPr>
        </p:nvSpPr>
        <p:spPr>
          <a:xfrm>
            <a:off x="311700" y="1153900"/>
            <a:ext cx="2655000" cy="8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Diffusion filtering</a:t>
            </a:r>
            <a:endParaRPr/>
          </a:p>
        </p:txBody>
      </p:sp>
      <p:sp>
        <p:nvSpPr>
          <p:cNvPr id="414" name="Google Shape;414;p38"/>
          <p:cNvSpPr txBox="1"/>
          <p:nvPr>
            <p:ph idx="1" type="body"/>
          </p:nvPr>
        </p:nvSpPr>
        <p:spPr>
          <a:xfrm>
            <a:off x="311700" y="2022050"/>
            <a:ext cx="2655000" cy="29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Since the image gradient is sensitive to noise, hence anisotropic diffusion is applied on images whenever required[Perona and Malik. 1990] to diffuse image. Then this diffuse image is used for any further local matting.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15" name="Google Shape;415;p38"/>
          <p:cNvSpPr/>
          <p:nvPr/>
        </p:nvSpPr>
        <p:spPr>
          <a:xfrm>
            <a:off x="4315699" y="1470475"/>
            <a:ext cx="703912" cy="725794"/>
          </a:xfrm>
          <a:custGeom>
            <a:rect b="b" l="l" r="r" t="t"/>
            <a:pathLst>
              <a:path extrusionOk="0" h="30676" w="30423">
                <a:moveTo>
                  <a:pt x="17886" y="1037"/>
                </a:moveTo>
                <a:cubicBezTo>
                  <a:pt x="10840" y="2043"/>
                  <a:pt x="3409" y="7190"/>
                  <a:pt x="767" y="13799"/>
                </a:cubicBezTo>
                <a:cubicBezTo>
                  <a:pt x="-1415" y="19256"/>
                  <a:pt x="1290" y="28871"/>
                  <a:pt x="6992" y="30295"/>
                </a:cubicBezTo>
                <a:cubicBezTo>
                  <a:pt x="16775" y="32739"/>
                  <a:pt x="27578" y="20468"/>
                  <a:pt x="30025" y="10686"/>
                </a:cubicBezTo>
                <a:cubicBezTo>
                  <a:pt x="30886" y="7243"/>
                  <a:pt x="30397" y="2002"/>
                  <a:pt x="27223" y="415"/>
                </a:cubicBezTo>
                <a:cubicBezTo>
                  <a:pt x="24492" y="-950"/>
                  <a:pt x="21250" y="1971"/>
                  <a:pt x="18197" y="1971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6" name="Google Shape;416;p38"/>
          <p:cNvSpPr/>
          <p:nvPr/>
        </p:nvSpPr>
        <p:spPr>
          <a:xfrm>
            <a:off x="7502849" y="1470475"/>
            <a:ext cx="703912" cy="725794"/>
          </a:xfrm>
          <a:custGeom>
            <a:rect b="b" l="l" r="r" t="t"/>
            <a:pathLst>
              <a:path extrusionOk="0" h="30676" w="30423">
                <a:moveTo>
                  <a:pt x="17886" y="1037"/>
                </a:moveTo>
                <a:cubicBezTo>
                  <a:pt x="10840" y="2043"/>
                  <a:pt x="3409" y="7190"/>
                  <a:pt x="767" y="13799"/>
                </a:cubicBezTo>
                <a:cubicBezTo>
                  <a:pt x="-1415" y="19256"/>
                  <a:pt x="1290" y="28871"/>
                  <a:pt x="6992" y="30295"/>
                </a:cubicBezTo>
                <a:cubicBezTo>
                  <a:pt x="16775" y="32739"/>
                  <a:pt x="27578" y="20468"/>
                  <a:pt x="30025" y="10686"/>
                </a:cubicBezTo>
                <a:cubicBezTo>
                  <a:pt x="30886" y="7243"/>
                  <a:pt x="30397" y="2002"/>
                  <a:pt x="27223" y="415"/>
                </a:cubicBezTo>
                <a:cubicBezTo>
                  <a:pt x="24492" y="-950"/>
                  <a:pt x="21250" y="1971"/>
                  <a:pt x="18197" y="1971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High-pass filtering</a:t>
            </a:r>
            <a:endParaRPr/>
          </a:p>
        </p:txBody>
      </p:sp>
      <p:sp>
        <p:nvSpPr>
          <p:cNvPr id="422" name="Google Shape;422;p39"/>
          <p:cNvSpPr txBox="1"/>
          <p:nvPr>
            <p:ph idx="1" type="body"/>
          </p:nvPr>
        </p:nvSpPr>
        <p:spPr>
          <a:xfrm>
            <a:off x="240850" y="1412150"/>
            <a:ext cx="8520600" cy="3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The channel selection operation generates a smooth background or foreground, leading to low frequency gradients. Therefore, D is be estimated using the low-frequency parts of the image gradient: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where K = N(p; p</a:t>
            </a:r>
            <a:r>
              <a:rPr baseline="-25000" lang="en-GB" sz="1500"/>
              <a:t>0</a:t>
            </a:r>
            <a:r>
              <a:rPr lang="en-GB" sz="1500"/>
              <a:t> , σ</a:t>
            </a:r>
            <a:r>
              <a:rPr baseline="30000" lang="en-GB" sz="1500"/>
              <a:t>2</a:t>
            </a:r>
            <a:r>
              <a:rPr lang="en-GB" sz="1500"/>
              <a:t> ) is a Gaussian filter centered at pixel p</a:t>
            </a:r>
            <a:r>
              <a:rPr baseline="-25000" lang="en-GB" sz="1500"/>
              <a:t>0 </a:t>
            </a:r>
            <a:r>
              <a:rPr lang="en-GB" sz="1500"/>
              <a:t>and ∗ is the convolution operator.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The matte is estimates as: </a:t>
            </a:r>
            <a:r>
              <a:rPr b="1" lang="en-GB" sz="1500"/>
              <a:t>∇α =A(∇I − K ∗ ∇I),</a:t>
            </a:r>
            <a:r>
              <a:rPr lang="en-GB" sz="1500"/>
              <a:t>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/>
              <a:t>where (∇I − K ∗ ∇I) corresponds to a high-pass filter.</a:t>
            </a:r>
            <a:endParaRPr sz="1500"/>
          </a:p>
        </p:txBody>
      </p:sp>
      <p:pic>
        <p:nvPicPr>
          <p:cNvPr id="423" name="Google Shape;4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775" y="2383873"/>
            <a:ext cx="1393600" cy="4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Boosting brush</a:t>
            </a:r>
            <a:endParaRPr/>
          </a:p>
        </p:txBody>
      </p:sp>
      <p:sp>
        <p:nvSpPr>
          <p:cNvPr id="429" name="Google Shape;429;p4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It</a:t>
            </a:r>
            <a:r>
              <a:rPr lang="en-GB" sz="1400"/>
              <a:t> </a:t>
            </a:r>
            <a:r>
              <a:rPr lang="en-GB" sz="1400"/>
              <a:t>smoothes</a:t>
            </a:r>
            <a:r>
              <a:rPr lang="en-GB" sz="1400"/>
              <a:t> or sharpens the matte by increasing/decreasing A.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It is modifies the Area </a:t>
            </a:r>
            <a:r>
              <a:rPr lang="en-GB" sz="1400"/>
              <a:t>A</a:t>
            </a:r>
            <a:r>
              <a:rPr baseline="-25000" lang="en-GB" sz="1400"/>
              <a:t>p</a:t>
            </a:r>
            <a:r>
              <a:rPr lang="en-GB" sz="1400"/>
              <a:t> to A</a:t>
            </a:r>
            <a:r>
              <a:rPr baseline="-25000" lang="en-GB" sz="1400"/>
              <a:t>p</a:t>
            </a:r>
            <a:r>
              <a:rPr baseline="30000" lang="en-GB" sz="1400"/>
              <a:t>'</a:t>
            </a:r>
            <a:r>
              <a:rPr lang="en-GB" sz="1400"/>
              <a:t> as: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where p0 is the coordinate of the brush center,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σ and λ are user defined parameters which control the size and strength of the boosting.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375" y="2326125"/>
            <a:ext cx="3973719" cy="7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1"/>
          <p:cNvGrpSpPr/>
          <p:nvPr/>
        </p:nvGrpSpPr>
        <p:grpSpPr>
          <a:xfrm>
            <a:off x="1947725" y="257500"/>
            <a:ext cx="1812300" cy="942000"/>
            <a:chOff x="1947725" y="257500"/>
            <a:chExt cx="1812300" cy="942000"/>
          </a:xfrm>
        </p:grpSpPr>
        <p:sp>
          <p:nvSpPr>
            <p:cNvPr id="436" name="Google Shape;436;p41"/>
            <p:cNvSpPr txBox="1"/>
            <p:nvPr/>
          </p:nvSpPr>
          <p:spPr>
            <a:xfrm>
              <a:off x="1947725" y="257500"/>
              <a:ext cx="1812300" cy="94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Source Code Pro"/>
                  <a:ea typeface="Source Code Pro"/>
                  <a:cs typeface="Source Code Pro"/>
                  <a:sym typeface="Source Code Pro"/>
                </a:rPr>
                <a:t>Global Matting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2042600" y="637000"/>
              <a:ext cx="542100" cy="2100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41"/>
          <p:cNvGrpSpPr/>
          <p:nvPr/>
        </p:nvGrpSpPr>
        <p:grpSpPr>
          <a:xfrm>
            <a:off x="4955225" y="257488"/>
            <a:ext cx="1812300" cy="942000"/>
            <a:chOff x="5118650" y="257488"/>
            <a:chExt cx="1812300" cy="942000"/>
          </a:xfrm>
        </p:grpSpPr>
        <p:sp>
          <p:nvSpPr>
            <p:cNvPr id="439" name="Google Shape;439;p41"/>
            <p:cNvSpPr txBox="1"/>
            <p:nvPr/>
          </p:nvSpPr>
          <p:spPr>
            <a:xfrm>
              <a:off x="5118650" y="257488"/>
              <a:ext cx="1812300" cy="94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Source Code Pro"/>
                  <a:ea typeface="Source Code Pro"/>
                  <a:cs typeface="Source Code Pro"/>
                  <a:sym typeface="Source Code Pro"/>
                </a:rPr>
                <a:t>Refinement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440" name="Google Shape;440;p41"/>
            <p:cNvSpPr/>
            <p:nvPr/>
          </p:nvSpPr>
          <p:spPr>
            <a:xfrm flipH="1">
              <a:off x="6077950" y="586288"/>
              <a:ext cx="542100" cy="2100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1" name="Google Shape;4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1275"/>
            <a:ext cx="1812300" cy="142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82500"/>
            <a:ext cx="3950801" cy="356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1312" y="670099"/>
            <a:ext cx="1221375" cy="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9475" y="0"/>
            <a:ext cx="2094525" cy="15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8700" y="1641525"/>
            <a:ext cx="3885300" cy="35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0" y="201218"/>
            <a:ext cx="4366675" cy="3275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850" y="201237"/>
            <a:ext cx="4366675" cy="3275012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2"/>
          <p:cNvSpPr txBox="1"/>
          <p:nvPr/>
        </p:nvSpPr>
        <p:spPr>
          <a:xfrm>
            <a:off x="2708700" y="4007600"/>
            <a:ext cx="3726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Global matting vs Refinement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453" name="Google Shape;453;p42"/>
          <p:cNvCxnSpPr/>
          <p:nvPr/>
        </p:nvCxnSpPr>
        <p:spPr>
          <a:xfrm flipH="1" rot="10800000">
            <a:off x="5455225" y="2947600"/>
            <a:ext cx="184500" cy="933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42"/>
          <p:cNvCxnSpPr/>
          <p:nvPr/>
        </p:nvCxnSpPr>
        <p:spPr>
          <a:xfrm flipH="1" rot="10800000">
            <a:off x="821800" y="2990950"/>
            <a:ext cx="254700" cy="84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0" y="25987"/>
            <a:ext cx="2360550" cy="153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16150"/>
            <a:ext cx="4311475" cy="3327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43"/>
          <p:cNvGrpSpPr/>
          <p:nvPr/>
        </p:nvGrpSpPr>
        <p:grpSpPr>
          <a:xfrm>
            <a:off x="2636125" y="284625"/>
            <a:ext cx="1812300" cy="942000"/>
            <a:chOff x="2636125" y="284625"/>
            <a:chExt cx="1812300" cy="942000"/>
          </a:xfrm>
        </p:grpSpPr>
        <p:sp>
          <p:nvSpPr>
            <p:cNvPr id="462" name="Google Shape;462;p43"/>
            <p:cNvSpPr txBox="1"/>
            <p:nvPr/>
          </p:nvSpPr>
          <p:spPr>
            <a:xfrm>
              <a:off x="2636125" y="284625"/>
              <a:ext cx="1812300" cy="94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Source Code Pro"/>
                  <a:ea typeface="Source Code Pro"/>
                  <a:cs typeface="Source Code Pro"/>
                  <a:sym typeface="Source Code Pro"/>
                </a:rPr>
                <a:t>Global Matting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2731000" y="664125"/>
              <a:ext cx="542100" cy="2100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43"/>
          <p:cNvGrpSpPr/>
          <p:nvPr/>
        </p:nvGrpSpPr>
        <p:grpSpPr>
          <a:xfrm>
            <a:off x="4801175" y="284613"/>
            <a:ext cx="1812300" cy="942000"/>
            <a:chOff x="4801175" y="284613"/>
            <a:chExt cx="1812300" cy="942000"/>
          </a:xfrm>
        </p:grpSpPr>
        <p:sp>
          <p:nvSpPr>
            <p:cNvPr id="465" name="Google Shape;465;p43"/>
            <p:cNvSpPr txBox="1"/>
            <p:nvPr/>
          </p:nvSpPr>
          <p:spPr>
            <a:xfrm>
              <a:off x="4801175" y="284613"/>
              <a:ext cx="1812300" cy="94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Source Code Pro"/>
                  <a:ea typeface="Source Code Pro"/>
                  <a:cs typeface="Source Code Pro"/>
                  <a:sym typeface="Source Code Pro"/>
                </a:rPr>
                <a:t>Refinement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466" name="Google Shape;466;p43"/>
            <p:cNvSpPr/>
            <p:nvPr/>
          </p:nvSpPr>
          <p:spPr>
            <a:xfrm flipH="1">
              <a:off x="5709275" y="650625"/>
              <a:ext cx="542100" cy="2100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7" name="Google Shape;46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162" y="692047"/>
            <a:ext cx="1296725" cy="8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3449" y="-1"/>
            <a:ext cx="2360550" cy="15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0275" y="1862150"/>
            <a:ext cx="3993725" cy="3281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p43"/>
          <p:cNvCxnSpPr/>
          <p:nvPr/>
        </p:nvCxnSpPr>
        <p:spPr>
          <a:xfrm flipH="1" rot="10800000">
            <a:off x="7538150" y="1330550"/>
            <a:ext cx="189300" cy="5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43"/>
          <p:cNvCxnSpPr/>
          <p:nvPr/>
        </p:nvCxnSpPr>
        <p:spPr>
          <a:xfrm flipH="1" rot="10800000">
            <a:off x="680150" y="1406750"/>
            <a:ext cx="189300" cy="5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62875" cy="40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575" y="152388"/>
            <a:ext cx="4422426" cy="3892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44"/>
          <p:cNvCxnSpPr/>
          <p:nvPr/>
        </p:nvCxnSpPr>
        <p:spPr>
          <a:xfrm flipH="1" rot="10800000">
            <a:off x="5072650" y="3699325"/>
            <a:ext cx="240900" cy="9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44"/>
          <p:cNvCxnSpPr/>
          <p:nvPr/>
        </p:nvCxnSpPr>
        <p:spPr>
          <a:xfrm flipH="1" rot="10800000">
            <a:off x="500650" y="3699325"/>
            <a:ext cx="240900" cy="9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5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Channel Selection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GOALS</a:t>
            </a:r>
            <a:endParaRPr/>
          </a:p>
        </p:txBody>
      </p:sp>
      <p:sp>
        <p:nvSpPr>
          <p:cNvPr id="222" name="Google Shape;222;p1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Matting for natural images in complex scenes by calculating the gradient of matte from image.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Solving Poisson equation.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Integrating user's knowledge and calculating matte in semi-supervised way(global and local matting)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Channel Selection</a:t>
            </a:r>
            <a:endParaRPr/>
          </a:p>
        </p:txBody>
      </p:sp>
      <p:sp>
        <p:nvSpPr>
          <p:cNvPr id="490" name="Google Shape;490;p4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colour images, the poisson equation can differ for each channel. (R/G/B channel)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</a:t>
            </a:r>
            <a:r>
              <a:rPr lang="en-GB"/>
              <a:t>e try to construct a new channel γ = aR + bG + cB with a smooth Background or Foreground.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way we minimize the variance of the Foreground or Background colors.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Steps</a:t>
            </a:r>
            <a:endParaRPr/>
          </a:p>
        </p:txBody>
      </p:sp>
      <p:sp>
        <p:nvSpPr>
          <p:cNvPr id="496" name="Google Shape;496;p47"/>
          <p:cNvSpPr txBox="1"/>
          <p:nvPr>
            <p:ph idx="1" type="body"/>
          </p:nvPr>
        </p:nvSpPr>
        <p:spPr>
          <a:xfrm>
            <a:off x="311700" y="12316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Select the Region of Interest where we wish to apply Channel Selection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Compute the weights (a b c) to minimize the sample variances in the new channel. This is solved using the following minimization: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where       are the Mean Intensity in each channel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Not</a:t>
            </a:r>
            <a:r>
              <a:rPr lang="en-GB"/>
              <a:t>e: This implementation was carried out but we were unable to find an appropriate image for the same </a:t>
            </a:r>
            <a:endParaRPr/>
          </a:p>
        </p:txBody>
      </p:sp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50" y="2907875"/>
            <a:ext cx="7905899" cy="6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000" y="3616550"/>
            <a:ext cx="614061" cy="2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Multi-Background</a:t>
            </a:r>
            <a:endParaRPr/>
          </a:p>
        </p:txBody>
      </p:sp>
      <p:sp>
        <p:nvSpPr>
          <p:cNvPr id="509" name="Google Shape;509;p49"/>
          <p:cNvSpPr txBox="1"/>
          <p:nvPr>
            <p:ph idx="1" type="body"/>
          </p:nvPr>
        </p:nvSpPr>
        <p:spPr>
          <a:xfrm>
            <a:off x="311700" y="1468825"/>
            <a:ext cx="85206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a user has multiple images with </a:t>
            </a:r>
            <a:r>
              <a:rPr b="1" lang="en-GB"/>
              <a:t>same foreground</a:t>
            </a:r>
            <a:r>
              <a:rPr lang="en-GB"/>
              <a:t> but </a:t>
            </a:r>
            <a:r>
              <a:rPr b="1" lang="en-GB"/>
              <a:t>different background</a:t>
            </a:r>
            <a:r>
              <a:rPr lang="en-GB"/>
              <a:t> multi-background method can be used to obtain matte.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Involves finding: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mean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Matte of mean image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Core idea: foreground is same in all images, mean of extracted backgrounds is calculated, Foreground and background are merged to produce </a:t>
            </a:r>
            <a:r>
              <a:rPr b="1" lang="en-GB"/>
              <a:t>mean-image</a:t>
            </a:r>
            <a:r>
              <a:rPr lang="en-GB"/>
              <a:t> which is used to calculate matte.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Multi-Background</a:t>
            </a:r>
            <a:endParaRPr/>
          </a:p>
        </p:txBody>
      </p:sp>
      <p:sp>
        <p:nvSpPr>
          <p:cNvPr id="515" name="Google Shape;515;p5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Poisson matting when multiple images with </a:t>
            </a:r>
            <a:r>
              <a:rPr lang="en-GB"/>
              <a:t>same foreground but different background</a:t>
            </a:r>
            <a:r>
              <a:rPr lang="en-GB"/>
              <a:t> gives better result on mean image which is given as: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where, T is number of images, alpha is estimated matte of one image, F is estimated foreground, B</a:t>
            </a:r>
            <a:r>
              <a:rPr baseline="-25000" lang="en-GB"/>
              <a:t>t</a:t>
            </a:r>
            <a:r>
              <a:rPr lang="en-GB"/>
              <a:t>: estimated background,  is mean bg.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516" name="Google Shape;5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163" y="2205038"/>
            <a:ext cx="425767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850" y="3904025"/>
            <a:ext cx="200900" cy="2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5" y="2802050"/>
            <a:ext cx="7762799" cy="2132717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1"/>
          <p:cNvSpPr txBox="1"/>
          <p:nvPr/>
        </p:nvSpPr>
        <p:spPr>
          <a:xfrm>
            <a:off x="2139575" y="210175"/>
            <a:ext cx="36273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Source Code Pro"/>
                <a:ea typeface="Source Code Pro"/>
                <a:cs typeface="Source Code Pro"/>
                <a:sym typeface="Source Code Pro"/>
              </a:rPr>
              <a:t>Mean-bg (input images)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24" name="Google Shape;524;p51"/>
          <p:cNvPicPr preferRelativeResize="0"/>
          <p:nvPr/>
        </p:nvPicPr>
        <p:blipFill rotWithShape="1">
          <a:blip r:embed="rId4">
            <a:alphaModFix/>
          </a:blip>
          <a:srcRect b="0" l="0" r="0" t="3063"/>
          <a:stretch/>
        </p:blipFill>
        <p:spPr>
          <a:xfrm>
            <a:off x="71825" y="734575"/>
            <a:ext cx="7504101" cy="20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1"/>
          <p:cNvSpPr txBox="1"/>
          <p:nvPr/>
        </p:nvSpPr>
        <p:spPr>
          <a:xfrm>
            <a:off x="7719800" y="1436525"/>
            <a:ext cx="1190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Source Code Pro"/>
                <a:ea typeface="Source Code Pro"/>
                <a:cs typeface="Source Code Pro"/>
                <a:sym typeface="Source Code Pro"/>
              </a:rPr>
              <a:t>RGB Images</a:t>
            </a:r>
            <a:endParaRPr b="1"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26" name="Google Shape;526;p51"/>
          <p:cNvSpPr txBox="1"/>
          <p:nvPr/>
        </p:nvSpPr>
        <p:spPr>
          <a:xfrm>
            <a:off x="7719800" y="3486150"/>
            <a:ext cx="15768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Source Code Pro"/>
                <a:ea typeface="Source Code Pro"/>
                <a:cs typeface="Source Code Pro"/>
                <a:sym typeface="Source Code Pro"/>
              </a:rPr>
              <a:t>Corresponding Gray-Scale </a:t>
            </a:r>
            <a:r>
              <a:rPr b="1" lang="en-GB" sz="1100">
                <a:latin typeface="Source Code Pro"/>
                <a:ea typeface="Source Code Pro"/>
                <a:cs typeface="Source Code Pro"/>
                <a:sym typeface="Source Code Pro"/>
              </a:rPr>
              <a:t> Images</a:t>
            </a:r>
            <a:endParaRPr b="1"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25" y="34249"/>
            <a:ext cx="1908262" cy="466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075" y="215625"/>
            <a:ext cx="5127650" cy="37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2"/>
          <p:cNvSpPr txBox="1"/>
          <p:nvPr/>
        </p:nvSpPr>
        <p:spPr>
          <a:xfrm>
            <a:off x="3074775" y="4106775"/>
            <a:ext cx="4335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Notice: the </a:t>
            </a: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mean image,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 is combination of gray-scale input images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34" name="Google Shape;534;p52"/>
          <p:cNvSpPr txBox="1"/>
          <p:nvPr/>
        </p:nvSpPr>
        <p:spPr>
          <a:xfrm>
            <a:off x="580000" y="4744400"/>
            <a:ext cx="10911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Source Code Pro"/>
                <a:ea typeface="Source Code Pro"/>
                <a:cs typeface="Source Code Pro"/>
                <a:sym typeface="Source Code Pro"/>
              </a:rPr>
              <a:t>Extracted backgrounds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3"/>
          <p:cNvSpPr txBox="1"/>
          <p:nvPr/>
        </p:nvSpPr>
        <p:spPr>
          <a:xfrm>
            <a:off x="975175" y="4205950"/>
            <a:ext cx="1845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Mean gray image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40" name="Google Shape;54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" y="0"/>
            <a:ext cx="5672946" cy="19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750" y="2190300"/>
            <a:ext cx="1920275" cy="18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3"/>
          <p:cNvPicPr preferRelativeResize="0"/>
          <p:nvPr/>
        </p:nvPicPr>
        <p:blipFill rotWithShape="1">
          <a:blip r:embed="rId5">
            <a:alphaModFix/>
          </a:blip>
          <a:srcRect b="3735" l="0" r="-3114" t="2885"/>
          <a:stretch/>
        </p:blipFill>
        <p:spPr>
          <a:xfrm>
            <a:off x="3183850" y="2335825"/>
            <a:ext cx="1920275" cy="17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3"/>
          <p:cNvSpPr txBox="1"/>
          <p:nvPr/>
        </p:nvSpPr>
        <p:spPr>
          <a:xfrm>
            <a:off x="3261175" y="4205950"/>
            <a:ext cx="1845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Source Code Pro"/>
                <a:ea typeface="Source Code Pro"/>
                <a:cs typeface="Source Code Pro"/>
                <a:sym typeface="Source Code Pro"/>
              </a:rPr>
              <a:t>Matte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44" name="Google Shape;54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0950" y="1723325"/>
            <a:ext cx="3357415" cy="34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3"/>
          <p:cNvSpPr txBox="1"/>
          <p:nvPr/>
        </p:nvSpPr>
        <p:spPr>
          <a:xfrm>
            <a:off x="747650" y="4583175"/>
            <a:ext cx="41865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Notice: the density and volume of hair reduces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46" name="Google Shape;546;p53"/>
          <p:cNvSpPr txBox="1"/>
          <p:nvPr/>
        </p:nvSpPr>
        <p:spPr>
          <a:xfrm>
            <a:off x="6121200" y="1326050"/>
            <a:ext cx="2607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Code Pro"/>
                <a:ea typeface="Source Code Pro"/>
                <a:cs typeface="Source Code Pro"/>
                <a:sym typeface="Source Code Pro"/>
              </a:rPr>
              <a:t>Output images on new bg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47" name="Google Shape;547;p53"/>
          <p:cNvSpPr/>
          <p:nvPr/>
        </p:nvSpPr>
        <p:spPr>
          <a:xfrm>
            <a:off x="5171850" y="3242425"/>
            <a:ext cx="497400" cy="26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3"/>
          <p:cNvSpPr/>
          <p:nvPr/>
        </p:nvSpPr>
        <p:spPr>
          <a:xfrm>
            <a:off x="1857450" y="1967200"/>
            <a:ext cx="156000" cy="26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53"/>
          <p:cNvSpPr/>
          <p:nvPr/>
        </p:nvSpPr>
        <p:spPr>
          <a:xfrm>
            <a:off x="2733450" y="3166225"/>
            <a:ext cx="382800" cy="19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3"/>
          <p:cNvSpPr txBox="1"/>
          <p:nvPr/>
        </p:nvSpPr>
        <p:spPr>
          <a:xfrm>
            <a:off x="5780950" y="139325"/>
            <a:ext cx="1062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&lt;- Input images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Division</a:t>
            </a:r>
            <a:endParaRPr/>
          </a:p>
        </p:txBody>
      </p:sp>
      <p:graphicFrame>
        <p:nvGraphicFramePr>
          <p:cNvPr id="556" name="Google Shape;556;p54"/>
          <p:cNvGraphicFramePr/>
          <p:nvPr/>
        </p:nvGraphicFramePr>
        <p:xfrm>
          <a:off x="3117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{257C1E2E-0CEB-4ED2-9D80-B347E7975714}</a:tableStyleId>
              </a:tblPr>
              <a:tblGrid>
                <a:gridCol w="4260300"/>
                <a:gridCol w="4260300"/>
              </a:tblGrid>
              <a:tr h="60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NAME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PARTS ASSIGNED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8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Ansh Puvvada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Global Matting, Fine Tuning of Mattes, Channel Selection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Jayati Narang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Local Matting, Diffusion filtering, Fine Tuning of Mattes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Avani Gupta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Boosting brush, Refinement of mattes, Multi-Bg, Fine Tuning of Mattes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Kajal Sanklecha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Clone brush, Documentation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5"/>
          <p:cNvSpPr txBox="1"/>
          <p:nvPr>
            <p:ph type="ctrTitle"/>
          </p:nvPr>
        </p:nvSpPr>
        <p:spPr>
          <a:xfrm>
            <a:off x="992425" y="2536400"/>
            <a:ext cx="3136800" cy="18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Time!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MATTING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 txBox="1"/>
          <p:nvPr>
            <p:ph type="ctrTitle"/>
          </p:nvPr>
        </p:nvSpPr>
        <p:spPr>
          <a:xfrm>
            <a:off x="714825" y="2998550"/>
            <a:ext cx="48684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/>
          <p:nvPr>
            <p:ph idx="4294967295" type="body"/>
          </p:nvPr>
        </p:nvSpPr>
        <p:spPr>
          <a:xfrm>
            <a:off x="387900" y="45910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matting involves the following steps: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Image matting in our setting refers to foreground extraction from any given image.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 new image can be blended from a background image and foreground image with its "alpha matte".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                where F is the foreground, B is the new background and alpha is the matte calculated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In natural image matting: αlpha, F and B need to be estimated. </a:t>
            </a:r>
            <a:endParaRPr/>
          </a:p>
        </p:txBody>
      </p:sp>
      <p:pic>
        <p:nvPicPr>
          <p:cNvPr id="233" name="Google Shape;2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375" y="2336000"/>
            <a:ext cx="1843475" cy="3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GLOBAL MATTING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STEPS INVOLVED</a:t>
            </a:r>
            <a:endParaRPr/>
          </a:p>
        </p:txBody>
      </p:sp>
      <p:sp>
        <p:nvSpPr>
          <p:cNvPr id="244" name="Google Shape;244;p23"/>
          <p:cNvSpPr txBox="1"/>
          <p:nvPr>
            <p:ph idx="1" type="body"/>
          </p:nvPr>
        </p:nvSpPr>
        <p:spPr>
          <a:xfrm>
            <a:off x="311700" y="1468825"/>
            <a:ext cx="8520600" cy="16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Global</a:t>
            </a:r>
            <a:r>
              <a:rPr lang="en-GB"/>
              <a:t> matting involves the following steps: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Find approximate foreground and background using an alpha.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Find the Poisson Equation for this image.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23"/>
          <p:cNvGrpSpPr/>
          <p:nvPr/>
        </p:nvGrpSpPr>
        <p:grpSpPr>
          <a:xfrm>
            <a:off x="1955000" y="3415700"/>
            <a:ext cx="5410200" cy="904118"/>
            <a:chOff x="1955000" y="3415700"/>
            <a:chExt cx="5410200" cy="904118"/>
          </a:xfrm>
        </p:grpSpPr>
        <p:pic>
          <p:nvPicPr>
            <p:cNvPr id="246" name="Google Shape;246;p23"/>
            <p:cNvPicPr preferRelativeResize="0"/>
            <p:nvPr/>
          </p:nvPicPr>
          <p:blipFill rotWithShape="1">
            <a:blip r:embed="rId3">
              <a:alphaModFix/>
            </a:blip>
            <a:srcRect b="0" l="0" r="0" t="57425"/>
            <a:stretch/>
          </p:blipFill>
          <p:spPr>
            <a:xfrm>
              <a:off x="1955000" y="3950793"/>
              <a:ext cx="5410200" cy="369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3"/>
            <p:cNvPicPr preferRelativeResize="0"/>
            <p:nvPr/>
          </p:nvPicPr>
          <p:blipFill rotWithShape="1">
            <a:blip r:embed="rId3">
              <a:alphaModFix/>
            </a:blip>
            <a:srcRect b="38263" l="72151" r="0" t="0"/>
            <a:stretch/>
          </p:blipFill>
          <p:spPr>
            <a:xfrm>
              <a:off x="3334125" y="3415700"/>
              <a:ext cx="1506700" cy="535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STEPS INVOLVED</a:t>
            </a:r>
            <a:endParaRPr/>
          </a:p>
        </p:txBody>
      </p:sp>
      <p:sp>
        <p:nvSpPr>
          <p:cNvPr id="253" name="Google Shape;253;p24"/>
          <p:cNvSpPr txBox="1"/>
          <p:nvPr>
            <p:ph idx="1" type="body"/>
          </p:nvPr>
        </p:nvSpPr>
        <p:spPr>
          <a:xfrm>
            <a:off x="311700" y="144850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</a:t>
            </a:r>
            <a:r>
              <a:rPr lang="en-GB"/>
              <a:t>Apply the following Gauss Seidel Iteration to find a good approximate for alpha.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4. Use this alpha to get the final new image.</a:t>
            </a:r>
            <a:endParaRPr/>
          </a:p>
        </p:txBody>
      </p:sp>
      <p:pic>
        <p:nvPicPr>
          <p:cNvPr id="254" name="Google Shape;2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347" y="2207075"/>
            <a:ext cx="5994600" cy="10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Working of global matting (inputs)</a:t>
            </a:r>
            <a:endParaRPr/>
          </a:p>
        </p:txBody>
      </p:sp>
      <p:pic>
        <p:nvPicPr>
          <p:cNvPr id="260" name="Google Shape;2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48223"/>
            <a:ext cx="2721863" cy="24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625" y="1279263"/>
            <a:ext cx="5611676" cy="25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5"/>
          <p:cNvSpPr txBox="1"/>
          <p:nvPr/>
        </p:nvSpPr>
        <p:spPr>
          <a:xfrm>
            <a:off x="3514025" y="3865900"/>
            <a:ext cx="12612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Code Pro"/>
                <a:ea typeface="Source Code Pro"/>
                <a:cs typeface="Source Code Pro"/>
                <a:sym typeface="Source Code Pro"/>
              </a:rPr>
              <a:t>Definite foreground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63" name="Google Shape;263;p25"/>
          <p:cNvCxnSpPr>
            <a:stCxn id="262" idx="0"/>
          </p:cNvCxnSpPr>
          <p:nvPr/>
        </p:nvCxnSpPr>
        <p:spPr>
          <a:xfrm flipH="1" rot="10800000">
            <a:off x="4144625" y="2817400"/>
            <a:ext cx="92100" cy="10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25"/>
          <p:cNvCxnSpPr/>
          <p:nvPr/>
        </p:nvCxnSpPr>
        <p:spPr>
          <a:xfrm rot="10800000">
            <a:off x="5568700" y="3015750"/>
            <a:ext cx="84900" cy="10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25"/>
          <p:cNvSpPr txBox="1"/>
          <p:nvPr/>
        </p:nvSpPr>
        <p:spPr>
          <a:xfrm>
            <a:off x="5266625" y="4018300"/>
            <a:ext cx="12612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Code Pro"/>
                <a:ea typeface="Source Code Pro"/>
                <a:cs typeface="Source Code Pro"/>
                <a:sym typeface="Source Code Pro"/>
              </a:rPr>
              <a:t>Definite background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4428425" y="4404400"/>
            <a:ext cx="1261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Code Pro"/>
                <a:ea typeface="Source Code Pro"/>
                <a:cs typeface="Source Code Pro"/>
                <a:sym typeface="Source Code Pro"/>
              </a:rPr>
              <a:t>unknown region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67" name="Google Shape;267;p25"/>
          <p:cNvCxnSpPr/>
          <p:nvPr/>
        </p:nvCxnSpPr>
        <p:spPr>
          <a:xfrm flipH="1" rot="10800000">
            <a:off x="4754225" y="3274600"/>
            <a:ext cx="92100" cy="10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